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315" r:id="rId3"/>
    <p:sldId id="316" r:id="rId4"/>
    <p:sldId id="319" r:id="rId5"/>
    <p:sldId id="320" r:id="rId6"/>
    <p:sldId id="321" r:id="rId7"/>
    <p:sldId id="323" r:id="rId8"/>
    <p:sldId id="324" r:id="rId9"/>
    <p:sldId id="322" r:id="rId10"/>
    <p:sldId id="300" r:id="rId11"/>
  </p:sldIdLst>
  <p:sldSz cx="12192000" cy="6858000"/>
  <p:notesSz cx="9926638" cy="6858000"/>
  <p:defaultTextStyle>
    <a:defPPr lvl="0">
      <a:defRPr lang="ru-RU"/>
    </a:defPPr>
    <a:lvl1pPr marL="0" lvl="0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192" lvl="1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384" lvl="2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576" lvl="3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767" lvl="4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0959" lvl="5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151" lvl="6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343" lvl="7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535" lvl="8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02" userDrawn="1">
          <p15:clr>
            <a:srgbClr val="A4A3A4"/>
          </p15:clr>
        </p15:guide>
        <p15:guide id="2" pos="1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Маслеева Елена Владимировна" initials="МЕВ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8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86" autoAdjust="0"/>
    <p:restoredTop sz="94629" autoAdjust="0"/>
  </p:normalViewPr>
  <p:slideViewPr>
    <p:cSldViewPr snapToGrid="0">
      <p:cViewPr varScale="1">
        <p:scale>
          <a:sx n="110" d="100"/>
          <a:sy n="110" d="100"/>
        </p:scale>
        <p:origin x="1038" y="78"/>
      </p:cViewPr>
      <p:guideLst>
        <p:guide orient="horz" pos="3702"/>
        <p:guide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-2016" y="-96"/>
      </p:cViewPr>
      <p:guideLst>
        <p:guide orient="horz" pos="2160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0" y="1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9888" y="858838"/>
            <a:ext cx="4106862" cy="2311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70318" tIns="85158" rIns="170318" bIns="8515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20" y="3301503"/>
            <a:ext cx="7942403" cy="2700926"/>
          </a:xfrm>
          <a:prstGeom prst="rect">
            <a:avLst/>
          </a:prstGeom>
        </p:spPr>
        <p:txBody>
          <a:bodyPr vert="horz" lIns="170318" tIns="85158" rIns="170318" bIns="8515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515772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0" y="6515772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9888" y="858838"/>
            <a:ext cx="4106862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681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9888" y="858838"/>
            <a:ext cx="4106862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8" y="1818514"/>
            <a:ext cx="8534401" cy="26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2" y="152405"/>
            <a:ext cx="10305132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1/28/2026</a:t>
            </a:fld>
            <a:endParaRPr lang="en-US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t>1/28/2026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152405"/>
            <a:ext cx="9404279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1"/>
            <a:ext cx="10381332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xmlns="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0" y="6555595"/>
            <a:ext cx="280416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8" y="1818514"/>
            <a:ext cx="8534401" cy="255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62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5"/>
            <a:ext cx="10381333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6" y="6377949"/>
            <a:ext cx="2804161" cy="585417"/>
          </a:xfrm>
        </p:spPr>
        <p:txBody>
          <a:bodyPr/>
          <a:lstStyle/>
          <a:p>
            <a:fld id="{6CB1BF78-1EA2-4E43-BE18-17552A1BF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1" y="6377952"/>
            <a:ext cx="3901440" cy="585417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342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1" y="6377952"/>
            <a:ext cx="3901440" cy="585417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6" y="6377949"/>
            <a:ext cx="2804161" cy="585417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5"/>
            <a:ext cx="10076533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999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1" y="6377952"/>
            <a:ext cx="3901440" cy="585417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6" y="6377949"/>
            <a:ext cx="2804161" cy="585417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B3269-B80F-4081-944E-899691369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2405"/>
            <a:ext cx="10305133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xmlns="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3" y="6555596"/>
            <a:ext cx="2804161" cy="255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662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152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85" y="3233855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4912540"/>
            <a:ext cx="56474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7"/>
            <a:ext cx="3901440" cy="58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4" y="6377944"/>
            <a:ext cx="2804161" cy="5854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1/28/2026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3570" y="6555595"/>
            <a:ext cx="280416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50F777F-F515-4D06-8533-650D147B7E4D}"/>
              </a:ext>
            </a:extLst>
          </p:cNvPr>
          <p:cNvSpPr/>
          <p:nvPr userDrawn="1"/>
        </p:nvSpPr>
        <p:spPr>
          <a:xfrm flipV="1">
            <a:off x="-1" y="430247"/>
            <a:ext cx="12180841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95809" y="41565"/>
            <a:ext cx="2771835" cy="6232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90" r:id="rId4"/>
    <p:sldLayoutId id="2147483691" r:id="rId5"/>
    <p:sldLayoutId id="2147483692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>
        <a:defRPr sz="3171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6551128"/>
            <a:ext cx="12192000" cy="396715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9559606" y="550487"/>
            <a:ext cx="2632396" cy="5840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TextBox 9"/>
          <p:cNvSpPr txBox="1"/>
          <p:nvPr/>
        </p:nvSpPr>
        <p:spPr>
          <a:xfrm>
            <a:off x="844779" y="1910026"/>
            <a:ext cx="99874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реализации норм Федерального закона от 28.12.2025 № 506-ФЗ «О внесении изменений в Кодекс Российской Федерации об административных правонарушениях» и особенностях казначейского сопровождения целевых средств в 2026 году </a:t>
            </a:r>
            <a:endParaRPr lang="ru-RU" sz="25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2776" y="6525924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Samara.roskazna.gov.ru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31095" y="6525924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Самара,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январ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ь 2026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года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10" y="5230723"/>
            <a:ext cx="521782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Начальник отдела казначейского сопровождения Управления </a:t>
            </a:r>
            <a:endParaRPr lang="en-US" sz="1400" b="1" i="1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r>
              <a:rPr lang="ru-RU" sz="1400" b="1" i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Федерального казначейства по Самарской области</a:t>
            </a:r>
            <a:endParaRPr lang="ru-RU" sz="1400" b="1" i="1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r>
              <a:rPr lang="ru-RU" sz="2000" b="1" i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Александрова Анастасия Евгеньевна</a:t>
            </a:r>
            <a:endParaRPr lang="ru-RU" sz="2000" b="1" i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-12776" y="5948600"/>
            <a:ext cx="4886610" cy="24823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xmlns="" id="{5B18A36C-A304-4C91-856D-493F17EA7DB3}"/>
              </a:ext>
            </a:extLst>
          </p:cNvPr>
          <p:cNvSpPr/>
          <p:nvPr/>
        </p:nvSpPr>
        <p:spPr>
          <a:xfrm flipV="1">
            <a:off x="1524000" y="430246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2434" y="0"/>
            <a:ext cx="8365298" cy="307777"/>
          </a:xfrm>
        </p:spPr>
        <p:txBody>
          <a:bodyPr/>
          <a:lstStyle/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целевых средств в 2026 году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48000" y="-10374458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/>
              <a:t>30.12.2025 последний день представления в территориальный орган Федерального казначейства:</a:t>
            </a:r>
          </a:p>
          <a:p>
            <a:r>
              <a:rPr lang="ru-RU" sz="1200" dirty="0"/>
              <a:t>- распоряжений о совершении казначейских платежей и документов, необходимых для осуществления кассовых выплат с лицевых счетов участников казначейского сопровождения по государственным (муниципальным) контрактам, договорам (соглашениям), контрактам (договорам), условиями которых предусмотрено применение казначейского обеспечения обязательств и формирования территориальными органами Федерального казначейства Заявления об исполнении Казначейского обеспечения обязательств на основании указанных распоряжений;	</a:t>
            </a:r>
          </a:p>
          <a:p>
            <a:r>
              <a:rPr lang="ru-RU" sz="1200" dirty="0"/>
              <a:t>- распоряжений и иных документов, для осуществления перечислений с лицевых счетов для учета операций участников казначейского сопровождения и получателей средств из бюджета, федеральных бюджетных и федеральных автономных учреждений.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595" y="913905"/>
            <a:ext cx="11552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Часть 2 Статьи 5 </a:t>
            </a:r>
            <a:r>
              <a:rPr lang="ru-RU" sz="2000" b="1" dirty="0"/>
              <a:t>Федерального </a:t>
            </a:r>
            <a:r>
              <a:rPr lang="ru-RU" sz="2000" b="1" dirty="0" smtClean="0"/>
              <a:t>закона от </a:t>
            </a:r>
            <a:r>
              <a:rPr lang="ru-RU" sz="2000" b="1" dirty="0"/>
              <a:t>28.11.2025 N 426-ФЗ "О федеральном бюджете на 2026 год и на плановый период 2027 и 2028 годов"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9254" y="2227919"/>
            <a:ext cx="11495315" cy="20678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авансовые платежи по контрактам (договорам) </a:t>
            </a:r>
            <a:r>
              <a:rPr lang="ru-RU" sz="2000" b="1" dirty="0" smtClean="0">
                <a:solidFill>
                  <a:schemeClr val="tx1"/>
                </a:solidFill>
              </a:rPr>
              <a:t>о поставке </a:t>
            </a:r>
            <a:r>
              <a:rPr lang="ru-RU" sz="2000" b="1" dirty="0">
                <a:solidFill>
                  <a:schemeClr val="tx1"/>
                </a:solidFill>
              </a:rPr>
              <a:t>товаров, выполнении работ, оказании услуг, заключаемым на сумму 10 000,0 тыс. рублей и более федеральными бюджетными и автономными учреждениями</a:t>
            </a:r>
            <a:r>
              <a:rPr lang="ru-RU" sz="2000" dirty="0">
                <a:solidFill>
                  <a:schemeClr val="tx1"/>
                </a:solidFill>
              </a:rPr>
              <a:t>, лицевые счета которым открыты в территориальных органах Федерального казначейства, источником финансового обеспечения которых являются субсидии, предоставляемые в соответствии с абзацами первым и вторым пункта 1 статьи 78.1 и статьей 78.2 Бюджетного кодекса Российской </a:t>
            </a:r>
            <a:r>
              <a:rPr lang="ru-RU" sz="2000" dirty="0" smtClean="0">
                <a:solidFill>
                  <a:schemeClr val="tx1"/>
                </a:solidFill>
              </a:rPr>
              <a:t>Федерации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30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2434" y="0"/>
            <a:ext cx="8365298" cy="307777"/>
          </a:xfrm>
        </p:spPr>
        <p:txBody>
          <a:bodyPr/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целевых средств в 2026 году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05097" y="855887"/>
            <a:ext cx="11552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Часть 3 Статьи 5 </a:t>
            </a:r>
            <a:r>
              <a:rPr lang="ru-RU" sz="2000" b="1" dirty="0"/>
              <a:t>Федерального </a:t>
            </a:r>
            <a:r>
              <a:rPr lang="ru-RU" sz="2000" b="1" dirty="0" smtClean="0"/>
              <a:t>закона от </a:t>
            </a:r>
            <a:r>
              <a:rPr lang="ru-RU" sz="2000" b="1" dirty="0"/>
              <a:t>28.11.2025 N 426-ФЗ "О федеральном бюджете на 2026 год и на плановый период 2027 и 2028 годов"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3988" y="1706880"/>
            <a:ext cx="5408023" cy="23600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2000" dirty="0" smtClean="0">
                <a:solidFill>
                  <a:srgbClr val="000000"/>
                </a:solidFill>
              </a:rPr>
              <a:t>Расчеты </a:t>
            </a:r>
            <a:r>
              <a:rPr lang="ru-RU" sz="2000" b="1" dirty="0">
                <a:solidFill>
                  <a:schemeClr val="tx1"/>
                </a:solidFill>
              </a:rPr>
              <a:t>по государственным (муниципальным) контрактам о поставке товаров, выполнении работ, оказании услуг, заключаемым на сумму 100 000,0 тыс. рублей</a:t>
            </a:r>
            <a:r>
              <a:rPr lang="ru-RU" sz="2000" dirty="0">
                <a:solidFill>
                  <a:srgbClr val="000000"/>
                </a:solidFill>
              </a:rPr>
              <a:t> и более для обеспечения государственных нужд субъекта Российской Федерации (муниципальных нужд);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31131" y="1706880"/>
            <a:ext cx="5651863" cy="23600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Расчеты </a:t>
            </a:r>
            <a:r>
              <a:rPr lang="ru-RU" sz="2000" dirty="0">
                <a:solidFill>
                  <a:schemeClr val="tx1"/>
                </a:solidFill>
              </a:rPr>
              <a:t>по контрактам (договорам) о поставке товаров, выполнении работ, оказании услуг, </a:t>
            </a:r>
            <a:r>
              <a:rPr lang="ru-RU" sz="2000" b="1" dirty="0">
                <a:solidFill>
                  <a:schemeClr val="tx1"/>
                </a:solidFill>
              </a:rPr>
              <a:t>заключаемым на сумму 10 000,0 тыс. рублей и более бюджетными и автономными учреждениями</a:t>
            </a:r>
            <a:r>
              <a:rPr lang="ru-RU" sz="2000" dirty="0">
                <a:solidFill>
                  <a:schemeClr val="tx1"/>
                </a:solidFill>
              </a:rPr>
              <a:t> субъекта Российской Федерации (муниципальными бюджетными и автономными учреждениями)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3988" y="4554583"/>
            <a:ext cx="11308081" cy="18549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д</a:t>
            </a:r>
            <a:r>
              <a:rPr lang="ru-RU" sz="2000" b="1" dirty="0" err="1" smtClean="0">
                <a:solidFill>
                  <a:schemeClr val="tx1"/>
                </a:solidFill>
              </a:rPr>
              <a:t>Расчеты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по контрактам (договорам) о поставке товаров, выполнении работ, оказании услуг, заключаемым на сумму более 3000,0 тыс. рублей </a:t>
            </a:r>
            <a:r>
              <a:rPr lang="ru-RU" sz="2000" dirty="0">
                <a:solidFill>
                  <a:schemeClr val="tx1"/>
                </a:solidFill>
              </a:rPr>
              <a:t>исполнителями и соисполнителями в рамках исполнения указанных государственных (муниципальных) контрактов (контрактов</a:t>
            </a:r>
            <a:r>
              <a:rPr lang="ru-RU" sz="2000" dirty="0" smtClean="0">
                <a:solidFill>
                  <a:schemeClr val="tx1"/>
                </a:solidFill>
              </a:rPr>
              <a:t>, договоров (соглашений) о предоставлении </a:t>
            </a:r>
            <a:r>
              <a:rPr lang="ru-RU" sz="2000" dirty="0">
                <a:solidFill>
                  <a:schemeClr val="tx1"/>
                </a:solidFill>
              </a:rPr>
              <a:t>субсидий (бюджетных инвестиций), концессионных соглашений.</a:t>
            </a:r>
          </a:p>
        </p:txBody>
      </p:sp>
    </p:spTree>
    <p:extLst>
      <p:ext uri="{BB962C8B-B14F-4D97-AF65-F5344CB8AC3E}">
        <p14:creationId xmlns:p14="http://schemas.microsoft.com/office/powerpoint/2010/main" val="154977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3738" y="0"/>
            <a:ext cx="11138262" cy="1107996"/>
          </a:xfrm>
        </p:spPr>
        <p:txBody>
          <a:bodyPr/>
          <a:lstStyle/>
          <a:p>
            <a:pPr algn="ctr"/>
            <a:r>
              <a:rPr lang="ru-RU" sz="1800" dirty="0"/>
              <a:t>Федеральный закон от 28 декабря 2025 г. № 506-ФЗ</a:t>
            </a:r>
            <a:br>
              <a:rPr lang="ru-RU" sz="1800" dirty="0"/>
            </a:br>
            <a:r>
              <a:rPr lang="ru-RU" sz="1800" dirty="0"/>
              <a:t>«О внесении изменений в Кодекс Российской Федерации об административных правонарушениях»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6091" y="1310949"/>
            <a:ext cx="11573693" cy="47500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0000" algn="just" defTabSz="914400">
              <a:spcBef>
                <a:spcPts val="975"/>
              </a:spcBef>
              <a:spcAft>
                <a:spcPts val="975"/>
              </a:spcAft>
              <a:buFont typeface="+mj-lt"/>
              <a:buAutoNum type="arabicPeriod"/>
            </a:pPr>
            <a:r>
              <a:rPr lang="ru-RU" sz="2000" b="1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Статья </a:t>
            </a:r>
            <a:r>
              <a:rPr lang="ru-RU" sz="2000" b="1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15.37.1 </a:t>
            </a:r>
            <a:r>
              <a:rPr lang="ru-RU" sz="2000" b="1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«Несоблюдение требований о ведении раздельного учета результатов финансово-хозяйственной деятельности при исполнении государственного (</a:t>
            </a:r>
            <a:r>
              <a:rPr lang="ru-RU" sz="2000" b="1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муниципального) </a:t>
            </a:r>
            <a:r>
              <a:rPr lang="ru-RU" sz="2000" b="1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контракта, договора (соглашения), контракта (договора), средства для исполнения обязательств по которым подлежат казначейскому сопровождению»</a:t>
            </a:r>
          </a:p>
          <a:p>
            <a:pPr algn="just" defTabSz="914400">
              <a:spcBef>
                <a:spcPts val="975"/>
              </a:spcBef>
              <a:spcAft>
                <a:spcPts val="975"/>
              </a:spcAft>
            </a:pPr>
            <a:r>
              <a:rPr lang="ru-RU" sz="2000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составит от 10 тыс. до 50 тыс. руб., для ИП и организаций - от 1 до 5 процентов цены контракта (договора, соглашения), но не более 200 тыс. и 500 тыс. руб. соответственно</a:t>
            </a:r>
            <a:r>
              <a:rPr lang="ru-RU" sz="20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.</a:t>
            </a:r>
            <a:endParaRPr lang="ru-RU" sz="2000" b="1" spc="-13" dirty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 defTabSz="914400">
              <a:spcBef>
                <a:spcPts val="975"/>
              </a:spcBef>
              <a:spcAft>
                <a:spcPts val="975"/>
              </a:spcAft>
            </a:pPr>
            <a:r>
              <a:rPr lang="ru-RU" sz="2000" b="1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2. Статья </a:t>
            </a:r>
            <a:r>
              <a:rPr lang="ru-RU" sz="2000" b="1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15.49. «Нарушение срока утверждения сведений об операциях со средствами, подлежащими казначейскому </a:t>
            </a:r>
            <a:r>
              <a:rPr lang="ru-RU" sz="2000" b="1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сопровождению»</a:t>
            </a:r>
          </a:p>
          <a:p>
            <a:pPr algn="just" defTabSz="914400">
              <a:spcBef>
                <a:spcPts val="975"/>
              </a:spcBef>
              <a:spcAft>
                <a:spcPts val="975"/>
              </a:spcAft>
            </a:pPr>
            <a:r>
              <a:rPr lang="ru-RU" sz="2000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- от 10 тыс. до 50 тыс. руб., для организаций - от 1 до 5 процентов цены контракта (договора, соглашения), но не более 200 тыс. руб.</a:t>
            </a:r>
          </a:p>
          <a:p>
            <a:pPr algn="just" defTabSz="914400">
              <a:spcBef>
                <a:spcPts val="975"/>
              </a:spcBef>
              <a:spcAft>
                <a:spcPts val="975"/>
              </a:spcAft>
            </a:pPr>
            <a:endParaRPr lang="ru-RU" sz="1600" b="1" spc="-13" dirty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57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3738" y="0"/>
            <a:ext cx="11138262" cy="1107996"/>
          </a:xfrm>
        </p:spPr>
        <p:txBody>
          <a:bodyPr/>
          <a:lstStyle/>
          <a:p>
            <a:pPr algn="ctr"/>
            <a:r>
              <a:rPr lang="ru-RU" sz="1800" dirty="0"/>
              <a:t>Федеральный закон от 28 декабря 2025 г. № 506-ФЗ</a:t>
            </a:r>
            <a:br>
              <a:rPr lang="ru-RU" sz="1800" dirty="0"/>
            </a:br>
            <a:r>
              <a:rPr lang="ru-RU" sz="1800" dirty="0"/>
              <a:t>«О внесении изменений в Кодекс Российской Федерации об административных правонарушениях»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39338" y="1330453"/>
            <a:ext cx="11918394" cy="45448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914400">
              <a:spcBef>
                <a:spcPts val="975"/>
              </a:spcBef>
              <a:spcAft>
                <a:spcPts val="975"/>
              </a:spcAft>
            </a:pPr>
            <a:r>
              <a:rPr lang="ru-RU" sz="1800" b="1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3. Статья 23.7. «Федеральный орган исполнительной власти, осуществляющий казначейское сопровождение» </a:t>
            </a: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ФОИВ)</a:t>
            </a:r>
            <a:endParaRPr lang="ru-RU" sz="1800" spc="-13" dirty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 defTabSz="914400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ФОИВ, рассматривает дела об административных правонарушениях, предусмотренных статьями </a:t>
            </a:r>
            <a:r>
              <a:rPr lang="ru-RU" sz="1800" b="1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15.37</a:t>
            </a:r>
            <a:r>
              <a:rPr lang="ru-RU" sz="1800" b="1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. </a:t>
            </a: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sz="1800" b="1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ФОИВ,</a:t>
            </a:r>
            <a:r>
              <a:rPr lang="ru-RU" sz="1800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</a:t>
            </a:r>
            <a:r>
              <a:rPr lang="ru-RU" sz="1800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дела об административных </a:t>
            </a: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правонарушениях:</a:t>
            </a:r>
          </a:p>
          <a:p>
            <a:pPr marL="285750" indent="-285750" algn="just" defTabSz="914400">
              <a:spcBef>
                <a:spcPts val="600"/>
              </a:spcBef>
              <a:buFontTx/>
              <a:buChar char="-"/>
            </a:pP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руководитель ФОИВ, его заместители;</a:t>
            </a:r>
          </a:p>
          <a:p>
            <a:pPr marL="285750" indent="-285750" algn="just" defTabSz="914400">
              <a:buFontTx/>
              <a:buChar char="-"/>
            </a:pPr>
            <a:r>
              <a:rPr lang="ru-RU" sz="1800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р</a:t>
            </a: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уководитель структурного подразделения ФОИВ;</a:t>
            </a:r>
          </a:p>
          <a:p>
            <a:pPr marL="285750" indent="-285750" algn="just" defTabSz="914400">
              <a:buFontTx/>
              <a:buChar char="-"/>
            </a:pP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руководители ТОФК ФОИВ, их заместители.</a:t>
            </a:r>
          </a:p>
          <a:p>
            <a:pPr marL="285750" indent="-285750" algn="just" defTabSz="914400">
              <a:buFontTx/>
              <a:buChar char="-"/>
            </a:pPr>
            <a:endParaRPr lang="ru-RU" sz="1800" spc="-13" dirty="0" smtClean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 defTabSz="914400">
              <a:spcBef>
                <a:spcPts val="975"/>
              </a:spcBef>
              <a:spcAft>
                <a:spcPts val="975"/>
              </a:spcAft>
            </a:pPr>
            <a:r>
              <a:rPr lang="ru-RU" sz="1800" b="1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4. Статья 23.27. «Финансовые органы субъектов Российской Федерации, осуществляющие казначейское сопровождение» </a:t>
            </a: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ФО)</a:t>
            </a:r>
          </a:p>
          <a:p>
            <a:pPr marL="285750" indent="-285750" algn="just" defTabSz="914400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z="1800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ФО, рассматривают дела об административных правонарушениях, предусмотренных статьей </a:t>
            </a:r>
            <a:r>
              <a:rPr lang="ru-RU" sz="1800" b="1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  <a:endParaRPr lang="ru-RU" sz="1800" spc="-13" dirty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800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</a:t>
            </a: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ФО, </a:t>
            </a:r>
            <a:r>
              <a:rPr lang="ru-RU" sz="1800" spc="-13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дела об административных </a:t>
            </a:r>
            <a:r>
              <a:rPr lang="ru-RU" sz="1800" spc="-13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 руководители ФО, их заместители.</a:t>
            </a:r>
          </a:p>
        </p:txBody>
      </p:sp>
    </p:spTree>
    <p:extLst>
      <p:ext uri="{BB962C8B-B14F-4D97-AF65-F5344CB8AC3E}">
        <p14:creationId xmlns:p14="http://schemas.microsoft.com/office/powerpoint/2010/main" val="420464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8926" y="120933"/>
            <a:ext cx="8321753" cy="558336"/>
          </a:xfrm>
        </p:spPr>
        <p:txBody>
          <a:bodyPr/>
          <a:lstStyle/>
          <a:p>
            <a:pPr algn="ctr"/>
            <a:r>
              <a:rPr lang="ru-RU" dirty="0" smtClean="0"/>
              <a:t>КоАП (статья 15.49) Технические возможности в ГИИС «Электронный бюджет»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32411" y="1383507"/>
            <a:ext cx="949234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/>
              <a:t>В компоненте казначейского сопровождения Подсистемы управления расходами ГИИС «Электронный бюджет» с 26.01.2026 реализовано</a:t>
            </a:r>
            <a:endParaRPr lang="ru-RU" sz="2500" b="1" dirty="0"/>
          </a:p>
        </p:txBody>
      </p:sp>
      <p:sp>
        <p:nvSpPr>
          <p:cNvPr id="5" name="Солнце 4"/>
          <p:cNvSpPr/>
          <p:nvPr/>
        </p:nvSpPr>
        <p:spPr>
          <a:xfrm>
            <a:off x="1071154" y="3065417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603863" y="3014785"/>
            <a:ext cx="78427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/>
              <a:t>Автоматическое формирование документа «Уведомление о нарушении срока утверждения Сведений заказчиком» на 12 рабочий день (день поступления +</a:t>
            </a:r>
            <a:r>
              <a:rPr lang="ru-RU" sz="2500" b="1" dirty="0" smtClean="0"/>
              <a:t>10 </a:t>
            </a:r>
            <a:r>
              <a:rPr lang="ru-RU" sz="2500" b="1" dirty="0" smtClean="0"/>
              <a:t>рабочих дней)</a:t>
            </a:r>
            <a:endParaRPr 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71832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0647" y="88424"/>
            <a:ext cx="8696221" cy="615553"/>
          </a:xfrm>
        </p:spPr>
        <p:txBody>
          <a:bodyPr/>
          <a:lstStyle/>
          <a:p>
            <a:pPr algn="ctr"/>
            <a:r>
              <a:rPr lang="ru-RU" dirty="0"/>
              <a:t>КоАП (статья 15.49) Технические возможности в ГИИС «Электронный бюджет»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55" y="4072452"/>
            <a:ext cx="11933444" cy="1947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7212" y="807868"/>
            <a:ext cx="1134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smtClean="0"/>
              <a:t>Отображение документа «Сведения об операциях с ЦС» в статусе «На утверждении «Заказчика»</a:t>
            </a:r>
            <a:endParaRPr lang="ru-RU" sz="1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7213" y="1384982"/>
            <a:ext cx="10729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Перейти в главное меню, выбрать «Казначейское сопровождение – Предоставление и обработка сведений об операциях с целевыми средствами» - «Сведения об операциях с ЦС» – «Все документы» 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13509" y="2447109"/>
            <a:ext cx="11643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Условия отбора: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Статус «На утверждении Заказчика»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Со дня поступления документа «Сведения об операциях с ЦС» на утверждение заказчику прошло 12 рабочих дней, включая день поступления (Количество дней до утверждения равно 0)</a:t>
            </a:r>
          </a:p>
          <a:p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744168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6708" y="0"/>
            <a:ext cx="9001023" cy="615553"/>
          </a:xfrm>
        </p:spPr>
        <p:txBody>
          <a:bodyPr/>
          <a:lstStyle/>
          <a:p>
            <a:pPr algn="ctr"/>
            <a:r>
              <a:rPr lang="ru-RU" dirty="0"/>
              <a:t>КоАП (статья 15.49) Технические возможности в ГИИС «Электронный бюджет»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6742"/>
            <a:ext cx="12192000" cy="40712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285" y="733039"/>
            <a:ext cx="11373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Отображение документа «Уведомление о нарушении срока утверждения Сведений заказчиком»</a:t>
            </a:r>
            <a:endParaRPr lang="ru-RU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0723" y="1071593"/>
            <a:ext cx="11640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Перейти в главное меню, выбрать «Казначейское сопровождение – Предоставление и обработка сведений об операциях с целевыми средствами» - «Уведомление о нарушении срока утверждения Сведений заказчиком» – «Все документы» 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87234" y="1553823"/>
            <a:ext cx="116433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Условия отбора: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/>
              <a:t>Со дня поступления документа «Сведения об операциях с ЦС» на утверждение заказчику прошло 12 рабочих дней, включая день поступления (Количество дней до утверждения равно 0)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/>
              <a:t>В системе имеется </a:t>
            </a:r>
            <a:r>
              <a:rPr lang="ru-RU" sz="1400" dirty="0"/>
              <a:t>документ «Уведомление о нарушении срока утверждения Сведений </a:t>
            </a:r>
            <a:r>
              <a:rPr lang="ru-RU" sz="1400" dirty="0" smtClean="0"/>
              <a:t>заказчиком», у которого «Номер документа-основания» равен номеру </a:t>
            </a:r>
            <a:r>
              <a:rPr lang="ru-RU" sz="1400" dirty="0"/>
              <a:t>документа «Сведения об операциях с ЦС</a:t>
            </a:r>
            <a:r>
              <a:rPr lang="ru-RU" sz="1400" dirty="0" smtClean="0"/>
              <a:t>», на которой сформировано Уведомление</a:t>
            </a:r>
          </a:p>
          <a:p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559411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52401"/>
            <a:ext cx="10381332" cy="307777"/>
          </a:xfrm>
        </p:spPr>
        <p:txBody>
          <a:bodyPr/>
          <a:lstStyle/>
          <a:p>
            <a:r>
              <a:rPr lang="en-US" dirty="0" smtClean="0"/>
              <a:t>https://peo.roskazna.ru/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97" y="1392657"/>
            <a:ext cx="8516997" cy="15501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96" y="2831522"/>
            <a:ext cx="9215275" cy="40981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94" y="785289"/>
            <a:ext cx="10777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«Электронный бюджет –Казначейское сопровождение- Казначейское сопровождение в подсистеме управления расходами ГИИС «Электронный бюджет» (для клиентов)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284562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6551128"/>
            <a:ext cx="12192000" cy="396715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9559606" y="550487"/>
            <a:ext cx="2632396" cy="5840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TextBox 9"/>
          <p:cNvSpPr txBox="1"/>
          <p:nvPr/>
        </p:nvSpPr>
        <p:spPr>
          <a:xfrm>
            <a:off x="13858" y="2547860"/>
            <a:ext cx="12178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  <a:r>
              <a:rPr lang="en-US" sz="4000" b="1" i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  <a:endParaRPr lang="ru-RU" sz="4000" b="1" i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2776" y="6525924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Samara.roskazna.gov.ru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31095" y="6525924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Самара, апрель 2025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xmlns="" id="{5B18A36C-A304-4C91-856D-493F17EA7DB3}"/>
              </a:ext>
            </a:extLst>
          </p:cNvPr>
          <p:cNvSpPr/>
          <p:nvPr/>
        </p:nvSpPr>
        <p:spPr>
          <a:xfrm flipV="1">
            <a:off x="1524000" y="430246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14248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easury">
      <a:dk1>
        <a:srgbClr val="000000"/>
      </a:dk1>
      <a:lt1>
        <a:sysClr val="window" lastClr="FFFFFF"/>
      </a:lt1>
      <a:dk2>
        <a:srgbClr val="1F497D"/>
      </a:dk2>
      <a:lt2>
        <a:srgbClr val="C6D9F0"/>
      </a:lt2>
      <a:accent1>
        <a:srgbClr val="1F497D"/>
      </a:accent1>
      <a:accent2>
        <a:srgbClr val="548DD4"/>
      </a:accent2>
      <a:accent3>
        <a:srgbClr val="00B0F0"/>
      </a:accent3>
      <a:accent4>
        <a:srgbClr val="779ECC"/>
      </a:accent4>
      <a:accent5>
        <a:srgbClr val="0070C0"/>
      </a:accent5>
      <a:accent6>
        <a:srgbClr val="8DB3E2"/>
      </a:accent6>
      <a:hlink>
        <a:srgbClr val="5DD8FF"/>
      </a:hlink>
      <a:folHlink>
        <a:srgbClr val="00B0F0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2675</TotalTime>
  <Words>986</Words>
  <Application>Microsoft Office PowerPoint</Application>
  <PresentationFormat>Широкоэкранный</PresentationFormat>
  <Paragraphs>64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</vt:lpstr>
      <vt:lpstr>Segoe UI Light</vt:lpstr>
      <vt:lpstr>Times New Roman</vt:lpstr>
      <vt:lpstr>Wingdings</vt:lpstr>
      <vt:lpstr>Office Theme</vt:lpstr>
      <vt:lpstr>Презентация PowerPoint</vt:lpstr>
      <vt:lpstr>Казначейское сопровождение целевых средств в 2026 году</vt:lpstr>
      <vt:lpstr>Казначейское сопровождение целевых средств в 2026 году</vt:lpstr>
      <vt:lpstr>Федеральный закон от 28 декабря 2025 г. № 506-ФЗ «О внесении изменений в Кодекс Российской Федерации об административных правонарушениях» </vt:lpstr>
      <vt:lpstr>Федеральный закон от 28 декабря 2025 г. № 506-ФЗ «О внесении изменений в Кодекс Российской Федерации об административных правонарушениях» </vt:lpstr>
      <vt:lpstr>КоАП (статья 15.49) Технические возможности в ГИИС «Электронный бюджет»</vt:lpstr>
      <vt:lpstr>КоАП (статья 15.49) Технические возможности в ГИИС «Электронный бюджет»</vt:lpstr>
      <vt:lpstr>КоАП (статья 15.49) Технические возможности в ГИИС «Электронный бюджет»</vt:lpstr>
      <vt:lpstr>https://peo.roskazna.ru/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Кокушкина Дарья Дмитриевна</dc:creator>
  <cp:lastModifiedBy>Александрова Анастасия Евгеньевна</cp:lastModifiedBy>
  <cp:revision>177</cp:revision>
  <cp:lastPrinted>2026-01-28T09:14:41Z</cp:lastPrinted>
  <dcterms:modified xsi:type="dcterms:W3CDTF">2026-01-28T09:32:05Z</dcterms:modified>
</cp:coreProperties>
</file>